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5" r:id="rId3"/>
    <p:sldId id="257" r:id="rId4"/>
    <p:sldId id="261" r:id="rId5"/>
    <p:sldId id="256" r:id="rId6"/>
    <p:sldId id="259" r:id="rId7"/>
    <p:sldId id="274" r:id="rId8"/>
    <p:sldId id="262" r:id="rId9"/>
    <p:sldId id="263" r:id="rId10"/>
    <p:sldId id="260" r:id="rId11"/>
    <p:sldId id="266" r:id="rId12"/>
    <p:sldId id="267" r:id="rId13"/>
    <p:sldId id="271" r:id="rId14"/>
    <p:sldId id="268" r:id="rId15"/>
    <p:sldId id="269" r:id="rId16"/>
    <p:sldId id="270" r:id="rId17"/>
    <p:sldId id="272" r:id="rId18"/>
    <p:sldId id="275" r:id="rId19"/>
    <p:sldId id="276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51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86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40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19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04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19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99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939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40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56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79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50B0A-9394-4BBB-81D7-923196F858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4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額縁 3"/>
          <p:cNvSpPr/>
          <p:nvPr/>
        </p:nvSpPr>
        <p:spPr>
          <a:xfrm>
            <a:off x="1696065" y="1386348"/>
            <a:ext cx="8347587" cy="2359742"/>
          </a:xfrm>
          <a:prstGeom prst="bevel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TT-JTC江戸文字「風雲」" panose="00000009000000000000" pitchFamily="1" charset="-128"/>
              </a:rPr>
              <a:t>東京の本社神輿（１）</a:t>
            </a:r>
            <a:endParaRPr kumimoji="1" lang="ja-JP" altLang="en-US" sz="5400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TT-JTC江戸文字「風雲」" panose="00000009000000000000" pitchFamily="1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737419" y="4277031"/>
            <a:ext cx="10899058" cy="2252557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ysClr val="windowText" lastClr="000000"/>
                </a:solidFill>
              </a:rPr>
              <a:t>須賀神社　花園神社</a:t>
            </a:r>
            <a:r>
              <a:rPr kumimoji="1" lang="en-US" altLang="ja-JP" sz="2800" dirty="0" smtClean="0">
                <a:solidFill>
                  <a:sysClr val="windowText" lastClr="000000"/>
                </a:solidFill>
              </a:rPr>
              <a:t>(</a:t>
            </a:r>
            <a:r>
              <a:rPr kumimoji="1" lang="ja-JP" altLang="en-US" sz="2800" dirty="0" smtClean="0">
                <a:solidFill>
                  <a:sysClr val="windowText" lastClr="000000"/>
                </a:solidFill>
              </a:rPr>
              <a:t>本社・雷電</a:t>
            </a:r>
            <a:r>
              <a:rPr kumimoji="1" lang="en-US" altLang="ja-JP" sz="2800" dirty="0" smtClean="0">
                <a:solidFill>
                  <a:sysClr val="windowText" lastClr="000000"/>
                </a:solidFill>
              </a:rPr>
              <a:t>)</a:t>
            </a:r>
            <a:r>
              <a:rPr kumimoji="1" lang="ja-JP" altLang="en-US" sz="2800" dirty="0" smtClean="0">
                <a:solidFill>
                  <a:sysClr val="windowText" lastClr="000000"/>
                </a:solidFill>
              </a:rPr>
              <a:t>　十二社熊野神社（一之宮・二之宮）</a:t>
            </a:r>
            <a:endParaRPr kumimoji="1" lang="en-US" altLang="ja-JP" sz="28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ja-JP" altLang="en-US" sz="2800" dirty="0" smtClean="0">
                <a:solidFill>
                  <a:sysClr val="windowText" lastClr="000000"/>
                </a:solidFill>
              </a:rPr>
              <a:t>穏田神社　</a:t>
            </a:r>
            <a:r>
              <a:rPr kumimoji="1" lang="ja-JP" altLang="en-US" sz="2800" dirty="0" smtClean="0">
                <a:solidFill>
                  <a:sysClr val="windowText" lastClr="000000"/>
                </a:solidFill>
              </a:rPr>
              <a:t>浅草神社（一之宮・二之宮・三之宮</a:t>
            </a:r>
            <a:r>
              <a:rPr kumimoji="1" lang="ja-JP" altLang="en-US" sz="2800" dirty="0" smtClean="0">
                <a:solidFill>
                  <a:sysClr val="windowText" lastClr="000000"/>
                </a:solidFill>
              </a:rPr>
              <a:t>）　下谷神社</a:t>
            </a:r>
            <a:endParaRPr kumimoji="1" lang="en-US" altLang="ja-JP" sz="2800" dirty="0" smtClean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sz="2800" dirty="0" smtClean="0">
                <a:solidFill>
                  <a:sysClr val="windowText" lastClr="000000"/>
                </a:solidFill>
              </a:rPr>
              <a:t>　神田明神（三之宮）　</a:t>
            </a:r>
            <a:r>
              <a:rPr lang="ja-JP" altLang="en-US" sz="2800" dirty="0" smtClean="0">
                <a:solidFill>
                  <a:sysClr val="windowText" lastClr="000000"/>
                </a:solidFill>
              </a:rPr>
              <a:t>小野照埼神社　烏森</a:t>
            </a:r>
            <a:r>
              <a:rPr lang="ja-JP" altLang="en-US" sz="2800" dirty="0" smtClean="0">
                <a:solidFill>
                  <a:sysClr val="windowText" lastClr="000000"/>
                </a:solidFill>
              </a:rPr>
              <a:t>神社</a:t>
            </a:r>
            <a:r>
              <a:rPr lang="ja-JP" altLang="en-US" sz="2800" dirty="0" smtClean="0">
                <a:solidFill>
                  <a:sysClr val="windowText" lastClr="000000"/>
                </a:solidFill>
              </a:rPr>
              <a:t>　五條</a:t>
            </a:r>
            <a:r>
              <a:rPr lang="ja-JP" altLang="en-US" sz="2800" dirty="0" smtClean="0">
                <a:solidFill>
                  <a:sysClr val="windowText" lastClr="000000"/>
                </a:solidFill>
              </a:rPr>
              <a:t>天神</a:t>
            </a:r>
            <a:endParaRPr lang="en-US" altLang="ja-JP" sz="28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ja-JP" altLang="en-US" sz="2800" dirty="0" smtClean="0">
                <a:solidFill>
                  <a:sysClr val="windowText" lastClr="000000"/>
                </a:solidFill>
              </a:rPr>
              <a:t>　赤坂氷川神社　王子神社 御嶽</a:t>
            </a:r>
            <a:r>
              <a:rPr lang="ja-JP" altLang="en-US" sz="2800" dirty="0" smtClean="0">
                <a:solidFill>
                  <a:sysClr val="windowText" lastClr="000000"/>
                </a:solidFill>
              </a:rPr>
              <a:t>神社　深川神明宮</a:t>
            </a:r>
            <a:r>
              <a:rPr lang="ja-JP" altLang="en-US" sz="2800" dirty="0" smtClean="0">
                <a:solidFill>
                  <a:sysClr val="windowText" lastClr="000000"/>
                </a:solidFill>
              </a:rPr>
              <a:t>　</a:t>
            </a:r>
            <a:r>
              <a:rPr lang="en-US" altLang="ja-JP" sz="2800" dirty="0" smtClean="0">
                <a:solidFill>
                  <a:sysClr val="windowText" lastClr="000000"/>
                </a:solidFill>
              </a:rPr>
              <a:t> 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86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7619">
        <p15:prstTrans prst="curtains"/>
      </p:transition>
    </mc:Choice>
    <mc:Fallback xmlns="">
      <p:transition spd="slow" advTm="76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1016000" ty="254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64" y="1726515"/>
            <a:ext cx="7093135" cy="4725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正方形/長方形 4"/>
          <p:cNvSpPr/>
          <p:nvPr/>
        </p:nvSpPr>
        <p:spPr>
          <a:xfrm>
            <a:off x="2449035" y="334311"/>
            <a:ext cx="7127250" cy="824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浅草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　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浅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草神社　三之宮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178085" y="1726515"/>
            <a:ext cx="3271234" cy="16356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昭和２７年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宮本重義作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台座４尺２寸５分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５月第３週土日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9703">
            <a:off x="8775317" y="3500037"/>
            <a:ext cx="1942180" cy="290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75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990">
        <p15:prstTrans prst="curtains"/>
      </p:transition>
    </mc:Choice>
    <mc:Fallback xmlns="">
      <p:transition spd="slow" advTm="59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099820" y="360069"/>
            <a:ext cx="5162379" cy="8891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上野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　下谷神社　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07" y="1716825"/>
            <a:ext cx="6942249" cy="4628166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8113689" y="1480891"/>
            <a:ext cx="3897105" cy="26530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大正１５年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行徳　後藤直光作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台座４尺１寸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５月第２週土日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平屋台、延べ屋根、銀の稲神紋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/>
              <a:t> </a:t>
            </a:r>
            <a:r>
              <a:rPr lang="ja-JP" altLang="en-US" dirty="0" smtClean="0">
                <a:solidFill>
                  <a:schemeClr val="tx1"/>
                </a:solidFill>
              </a:rPr>
              <a:t>大鳳凰</a:t>
            </a:r>
            <a:r>
              <a:rPr lang="ja-JP" altLang="en-US" dirty="0">
                <a:solidFill>
                  <a:schemeClr val="tx1"/>
                </a:solidFill>
              </a:rPr>
              <a:t>を載せた急勾配の延軒屋根と胴羽目木彫り勾欄造りの大神輿。四隅の小鳥は八咫烏です。 　 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56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129">
        <p15:prstTrans prst="curtains"/>
      </p:transition>
    </mc:Choice>
    <mc:Fallback xmlns="">
      <p:transition spd="slow" advTm="61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000779" y="167425"/>
            <a:ext cx="5293216" cy="12234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神田明神</a:t>
            </a:r>
            <a:endParaRPr kumimoji="1" lang="en-US" altLang="ja-JP" sz="3600" dirty="0" smtClean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ＡＲＰ勘亭流Ｈ" panose="020B0600010101010101" pitchFamily="50" charset="-128"/>
              <a:ea typeface="ＡＲＰ勘亭流Ｈ" panose="020B0600010101010101" pitchFamily="50" charset="-128"/>
            </a:endParaRPr>
          </a:p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　三之宮（平将門）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21" y="1621414"/>
            <a:ext cx="6772342" cy="5055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6490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126">
        <p15:prstTrans prst="curtains"/>
      </p:transition>
    </mc:Choice>
    <mc:Fallback xmlns="">
      <p:transition spd="slow" advTm="61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000778" y="167426"/>
            <a:ext cx="5525035" cy="8242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小野照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埼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神社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9" y="1169692"/>
            <a:ext cx="7289443" cy="546708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8190289" y="2262525"/>
            <a:ext cx="3578923" cy="21470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大正３年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神田　宮惣作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台座３尺８寸（１１５）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黒漆塗りの延軒屋根　　緩やかな五段刻みの勾欄を廻らせ見事な錺神輿です。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77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842">
        <p15:prstTrans prst="curtains"/>
      </p:transition>
    </mc:Choice>
    <mc:Fallback xmlns="">
      <p:transition spd="slow" advTm="68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000778" y="167425"/>
            <a:ext cx="5892499" cy="8944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新橋　烏森神社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27" y="1400889"/>
            <a:ext cx="7819279" cy="5193304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8551572" y="2047741"/>
            <a:ext cx="3409369" cy="373362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昭和５年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神田　</a:t>
            </a:r>
            <a:r>
              <a:rPr lang="ja-JP" altLang="en-US" dirty="0" err="1" smtClean="0">
                <a:solidFill>
                  <a:schemeClr val="tx1"/>
                </a:solidFill>
              </a:rPr>
              <a:t>多し</a:t>
            </a:r>
            <a:r>
              <a:rPr lang="ja-JP" altLang="en-US" dirty="0" smtClean="0">
                <a:solidFill>
                  <a:schemeClr val="tx1"/>
                </a:solidFill>
              </a:rPr>
              <a:t>鉄山本正太郎作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台座４尺２寸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５月４～６日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平屋台、八棟造り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/>
              <a:t> </a:t>
            </a:r>
            <a:r>
              <a:rPr lang="ja-JP" altLang="en-US" dirty="0" smtClean="0">
                <a:solidFill>
                  <a:schemeClr val="tx1"/>
                </a:solidFill>
              </a:rPr>
              <a:t>延軒</a:t>
            </a:r>
            <a:r>
              <a:rPr lang="ja-JP" altLang="en-US" dirty="0">
                <a:solidFill>
                  <a:schemeClr val="tx1"/>
                </a:solidFill>
              </a:rPr>
              <a:t>の八棟屋根・平屋台造りの大神輿。蕨手には神社の紋の烏が乗っている。昭和</a:t>
            </a:r>
            <a:r>
              <a:rPr lang="en-US" altLang="ja-JP" dirty="0">
                <a:solidFill>
                  <a:schemeClr val="tx1"/>
                </a:solidFill>
              </a:rPr>
              <a:t>57</a:t>
            </a:r>
            <a:r>
              <a:rPr lang="ja-JP" altLang="en-US" dirty="0">
                <a:solidFill>
                  <a:schemeClr val="tx1"/>
                </a:solidFill>
              </a:rPr>
              <a:t>年に神田の宮惣によって解体修理。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59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424">
        <p15:prstTrans prst="curtains"/>
      </p:transition>
    </mc:Choice>
    <mc:Fallback xmlns="">
      <p:transition spd="slow" advTm="64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000778" y="167425"/>
            <a:ext cx="5892499" cy="8944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上野　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五條天神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ＡＲＰ勘亭流Ｈ" panose="020B0600010101010101" pitchFamily="50" charset="-128"/>
              <a:ea typeface="ＡＲＰ勘亭流Ｈ" panose="020B0600010101010101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1" y="1471533"/>
            <a:ext cx="7387732" cy="478780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8205245" y="2334822"/>
            <a:ext cx="3578923" cy="21470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昭和５年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行徳　後藤直光作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台座３尺８寸（１１５）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５月２５日頃の土日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黒漆塗り、前後に粟穂紋、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左右に星梅鉢紋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10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368">
        <p15:prstTrans prst="curtains"/>
      </p:transition>
    </mc:Choice>
    <mc:Fallback xmlns="">
      <p:transition spd="slow" advTm="63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000778" y="167425"/>
            <a:ext cx="5892499" cy="8944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赤坂　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TT-JTC江戸文字「風雲」" panose="00000009000000000000" pitchFamily="1" charset="-128"/>
              </a:rPr>
              <a:t>氷川神社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ＡＲＰ勘亭流Ｈ" panose="020B0600010101010101" pitchFamily="50" charset="-128"/>
              <a:ea typeface="TT-JTC江戸文字「風雲」" panose="00000009000000000000" pitchFamily="1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205245" y="2334822"/>
            <a:ext cx="3578923" cy="21470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平成２８年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宮本重義作　</a:t>
            </a:r>
            <a:r>
              <a:rPr lang="en-US" altLang="ja-JP" dirty="0" smtClean="0">
                <a:solidFill>
                  <a:schemeClr val="tx1"/>
                </a:solidFill>
              </a:rPr>
              <a:t>4</a:t>
            </a:r>
            <a:r>
              <a:rPr lang="ja-JP" altLang="en-US" dirty="0" smtClean="0">
                <a:solidFill>
                  <a:schemeClr val="tx1"/>
                </a:solidFill>
              </a:rPr>
              <a:t>尺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総漆塗</a:t>
            </a:r>
            <a:r>
              <a:rPr lang="ja-JP" altLang="en-US" dirty="0">
                <a:solidFill>
                  <a:schemeClr val="tx1"/>
                </a:solidFill>
              </a:rPr>
              <a:t>、唐破風屋根の神輿で、胴羽目部分には祭礼山車行列額絵の彫刻を配します</a:t>
            </a:r>
            <a:r>
              <a:rPr lang="ja-JP" altLang="en-US" dirty="0" smtClean="0">
                <a:solidFill>
                  <a:schemeClr val="tx1"/>
                </a:solidFill>
              </a:rPr>
              <a:t>。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" y="1474839"/>
            <a:ext cx="7394424" cy="497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68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125">
        <p15:prstTrans prst="curtains"/>
      </p:transition>
    </mc:Choice>
    <mc:Fallback xmlns="">
      <p:transition spd="slow" advTm="61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000778" y="167425"/>
            <a:ext cx="5892499" cy="8944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TT-JTC江戸文字「風雲」" panose="00000009000000000000" pitchFamily="1" charset="-128"/>
              </a:rPr>
              <a:t>王子神社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ＡＲＰ勘亭流Ｈ" panose="020B0600010101010101" pitchFamily="50" charset="-128"/>
              <a:ea typeface="TT-JTC江戸文字「風雲」" panose="00000009000000000000" pitchFamily="1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205245" y="2334822"/>
            <a:ext cx="3578923" cy="21470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平成</a:t>
            </a:r>
            <a:r>
              <a:rPr lang="en-US" altLang="ja-JP" dirty="0">
                <a:solidFill>
                  <a:schemeClr val="tx1"/>
                </a:solidFill>
              </a:rPr>
              <a:t>29</a:t>
            </a:r>
            <a:r>
              <a:rPr lang="ja-JP" altLang="en-US" dirty="0">
                <a:solidFill>
                  <a:schemeClr val="tx1"/>
                </a:solidFill>
              </a:rPr>
              <a:t>年神輿奉納。宮本卯之助作。 </a:t>
            </a:r>
            <a:r>
              <a:rPr lang="ja-JP" altLang="en-US" dirty="0" smtClean="0">
                <a:solidFill>
                  <a:schemeClr val="tx1"/>
                </a:solidFill>
              </a:rPr>
              <a:t>３尺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唐</a:t>
            </a:r>
            <a:r>
              <a:rPr lang="ja-JP" altLang="en-US" dirty="0">
                <a:solidFill>
                  <a:schemeClr val="tx1"/>
                </a:solidFill>
              </a:rPr>
              <a:t>破風屋根、黒漆塗り、両脇に王子田楽が彫刻。 　 　旧宮神輿は菊紋の宮神輿で昭和</a:t>
            </a:r>
            <a:r>
              <a:rPr lang="en-US" altLang="ja-JP" dirty="0">
                <a:solidFill>
                  <a:schemeClr val="tx1"/>
                </a:solidFill>
              </a:rPr>
              <a:t>10</a:t>
            </a:r>
            <a:r>
              <a:rPr lang="ja-JP" altLang="en-US" dirty="0">
                <a:solidFill>
                  <a:schemeClr val="tx1"/>
                </a:solidFill>
              </a:rPr>
              <a:t>年建造。 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1" y="1495272"/>
            <a:ext cx="7623404" cy="511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21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143">
        <p15:prstTrans prst="curtains"/>
      </p:transition>
    </mc:Choice>
    <mc:Fallback xmlns="">
      <p:transition spd="slow" advTm="61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000778" y="167425"/>
            <a:ext cx="5892499" cy="8944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TT-JTC江戸文字「風雲」" panose="00000009000000000000" pitchFamily="1" charset="-128"/>
              </a:rPr>
              <a:t>御嶽神社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ＡＲＰ勘亭流Ｈ" panose="020B0600010101010101" pitchFamily="50" charset="-128"/>
              <a:ea typeface="TT-JTC江戸文字「風雲」" panose="00000009000000000000" pitchFamily="1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205245" y="2334822"/>
            <a:ext cx="3578923" cy="21470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台座：三尺六寸（</a:t>
            </a:r>
            <a:r>
              <a:rPr lang="en-US" altLang="ja-JP" dirty="0">
                <a:solidFill>
                  <a:schemeClr val="tx1"/>
                </a:solidFill>
              </a:rPr>
              <a:t>111</a:t>
            </a:r>
            <a:r>
              <a:rPr lang="ja-JP" altLang="en-US" dirty="0">
                <a:solidFill>
                  <a:schemeClr val="tx1"/>
                </a:solidFill>
              </a:rPr>
              <a:t>）　</a:t>
            </a:r>
            <a:r>
              <a:rPr lang="ja-JP" altLang="en-US" dirty="0" smtClean="0">
                <a:solidFill>
                  <a:schemeClr val="tx1"/>
                </a:solidFill>
              </a:rPr>
              <a:t>昭和</a:t>
            </a:r>
            <a:r>
              <a:rPr lang="en-US" altLang="ja-JP" dirty="0">
                <a:solidFill>
                  <a:schemeClr val="tx1"/>
                </a:solidFill>
              </a:rPr>
              <a:t>41</a:t>
            </a:r>
            <a:r>
              <a:rPr lang="ja-JP" altLang="en-US" dirty="0">
                <a:solidFill>
                  <a:schemeClr val="tx1"/>
                </a:solidFill>
              </a:rPr>
              <a:t>年　製作者：地元・大将会 </a:t>
            </a:r>
            <a:br>
              <a:rPr lang="ja-JP" altLang="en-US" dirty="0">
                <a:solidFill>
                  <a:schemeClr val="tx1"/>
                </a:solidFill>
              </a:rPr>
            </a:br>
            <a:r>
              <a:rPr lang="ja-JP" altLang="en-US" dirty="0" smtClean="0">
                <a:solidFill>
                  <a:schemeClr val="tx1"/>
                </a:solidFill>
              </a:rPr>
              <a:t>地元</a:t>
            </a:r>
            <a:r>
              <a:rPr lang="ja-JP" altLang="en-US" dirty="0">
                <a:solidFill>
                  <a:schemeClr val="tx1"/>
                </a:solidFill>
              </a:rPr>
              <a:t>商店街の手作り神輿　飾紐と房は珍しい白色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7" y="1455312"/>
            <a:ext cx="7007121" cy="525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6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143">
        <p15:prstTrans prst="curtains"/>
      </p:transition>
    </mc:Choice>
    <mc:Fallback xmlns="">
      <p:transition spd="slow" advTm="61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000778" y="167425"/>
            <a:ext cx="5892499" cy="8944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TT-JTC江戸文字「風雲」" panose="00000009000000000000" pitchFamily="1" charset="-128"/>
              </a:rPr>
              <a:t>深川神明宮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ＡＲＰ勘亭流Ｈ" panose="020B0600010101010101" pitchFamily="50" charset="-128"/>
              <a:ea typeface="TT-JTC江戸文字「風雲」" panose="00000009000000000000" pitchFamily="1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205245" y="2334822"/>
            <a:ext cx="3578923" cy="21470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台座</a:t>
            </a:r>
            <a:r>
              <a:rPr lang="ja-JP" altLang="en-US" dirty="0" smtClean="0">
                <a:solidFill>
                  <a:schemeClr val="tx1"/>
                </a:solidFill>
              </a:rPr>
              <a:t>：４尺（</a:t>
            </a:r>
            <a:r>
              <a:rPr lang="en-US" altLang="ja-JP" dirty="0" smtClean="0">
                <a:solidFill>
                  <a:schemeClr val="tx1"/>
                </a:solidFill>
              </a:rPr>
              <a:t>120</a:t>
            </a:r>
            <a:r>
              <a:rPr lang="ja-JP" altLang="en-US" dirty="0" smtClean="0">
                <a:solidFill>
                  <a:schemeClr val="tx1"/>
                </a:solidFill>
              </a:rPr>
              <a:t>）</a:t>
            </a: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昭和９年</a:t>
            </a:r>
            <a:r>
              <a:rPr lang="ja-JP" altLang="en-US" dirty="0">
                <a:solidFill>
                  <a:schemeClr val="tx1"/>
                </a:solidFill>
              </a:rPr>
              <a:t>　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製</a:t>
            </a:r>
            <a:r>
              <a:rPr lang="ja-JP" altLang="en-US" dirty="0">
                <a:solidFill>
                  <a:schemeClr val="tx1"/>
                </a:solidFill>
              </a:rPr>
              <a:t>作者</a:t>
            </a:r>
            <a:r>
              <a:rPr lang="ja-JP" altLang="en-US" dirty="0" smtClean="0">
                <a:solidFill>
                  <a:schemeClr val="tx1"/>
                </a:solidFill>
              </a:rPr>
              <a:t>：後藤直光 </a:t>
            </a:r>
            <a:r>
              <a:rPr lang="ja-JP" altLang="en-US" dirty="0">
                <a:solidFill>
                  <a:schemeClr val="tx1"/>
                </a:solidFill>
              </a:rPr>
              <a:t/>
            </a:r>
            <a:br>
              <a:rPr lang="ja-JP" altLang="en-US" dirty="0">
                <a:solidFill>
                  <a:schemeClr val="tx1"/>
                </a:solidFill>
              </a:rPr>
            </a:br>
            <a:r>
              <a:rPr lang="ja-JP" altLang="en-US" dirty="0" smtClean="0">
                <a:solidFill>
                  <a:schemeClr val="tx1"/>
                </a:solidFill>
              </a:rPr>
              <a:t>段葺き、延屋根、平屋台造り、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神明鳥居、白木の胴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82" y="1061884"/>
            <a:ext cx="7528641" cy="564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54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143">
        <p15:prstTrans prst="curtains"/>
      </p:transition>
    </mc:Choice>
    <mc:Fallback xmlns="">
      <p:transition spd="slow" advTm="61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897746" y="334851"/>
            <a:ext cx="5653826" cy="7856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四谷　須賀神社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842611" y="1219754"/>
            <a:ext cx="3908321" cy="225338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ysClr val="windowText" lastClr="000000"/>
                </a:solidFill>
              </a:rPr>
              <a:t>昭和５１年</a:t>
            </a:r>
            <a:endParaRPr kumimoji="1" lang="en-US" altLang="ja-JP" dirty="0" smtClean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ysClr val="windowText" lastClr="000000"/>
                </a:solidFill>
              </a:rPr>
              <a:t>　下谷大槻装束店作</a:t>
            </a:r>
            <a:endParaRPr kumimoji="1" lang="en-US" altLang="ja-JP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ja-JP" altLang="en-US" dirty="0" smtClean="0">
                <a:solidFill>
                  <a:sysClr val="windowText" lastClr="000000"/>
                </a:solidFill>
              </a:rPr>
              <a:t>台座３尺３寸</a:t>
            </a:r>
            <a:endParaRPr lang="en-US" altLang="ja-JP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ja-JP" altLang="en-US" dirty="0"/>
              <a:t> </a:t>
            </a:r>
            <a:r>
              <a:rPr lang="ja-JP" altLang="en-US" dirty="0" smtClean="0">
                <a:solidFill>
                  <a:schemeClr val="tx1"/>
                </a:solidFill>
              </a:rPr>
              <a:t>延軒</a:t>
            </a:r>
            <a:r>
              <a:rPr lang="ja-JP" altLang="en-US" dirty="0">
                <a:solidFill>
                  <a:schemeClr val="tx1"/>
                </a:solidFill>
              </a:rPr>
              <a:t>屋根・平屋台造り　氏子町会ごとに擬宝珠を鳳凰と葱花に取り替える　胴を網で覆う 　 </a:t>
            </a:r>
            <a:r>
              <a:rPr kumimoji="1" lang="ja-JP" altLang="en-US" dirty="0" smtClean="0">
                <a:solidFill>
                  <a:schemeClr val="tx1"/>
                </a:solidFill>
              </a:rPr>
              <a:t>６月</a:t>
            </a:r>
            <a:r>
              <a:rPr kumimoji="1" lang="ja-JP" altLang="en-US" dirty="0" smtClean="0">
                <a:solidFill>
                  <a:sysClr val="windowText" lastClr="000000"/>
                </a:solidFill>
              </a:rPr>
              <a:t>第一週土日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1" y="1415844"/>
            <a:ext cx="7089058" cy="531679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2000">
            <a:off x="9330640" y="3015081"/>
            <a:ext cx="1251037" cy="382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9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1437">
        <p15:prstTrans prst="curtains"/>
      </p:transition>
    </mc:Choice>
    <mc:Fallback xmlns="">
      <p:transition spd="slow" advTm="114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9" y="1351260"/>
            <a:ext cx="7811499" cy="5229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正方形/長方形 4"/>
          <p:cNvSpPr/>
          <p:nvPr/>
        </p:nvSpPr>
        <p:spPr>
          <a:xfrm>
            <a:off x="2897746" y="334851"/>
            <a:ext cx="5653826" cy="7856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新宿　花園神社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667483" y="1351260"/>
            <a:ext cx="3271234" cy="16356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昭和５５年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浅草田原町　岡田屋布施作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台座３尺５寸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５月第４週土日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2367">
            <a:off x="9458927" y="2911130"/>
            <a:ext cx="1113620" cy="340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85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587">
        <p15:prstTrans prst="curtains"/>
      </p:transition>
    </mc:Choice>
    <mc:Fallback xmlns="">
      <p:transition spd="slow" advTm="55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95" y="1493949"/>
            <a:ext cx="7688687" cy="5125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正方形/長方形 3"/>
          <p:cNvSpPr/>
          <p:nvPr/>
        </p:nvSpPr>
        <p:spPr>
          <a:xfrm>
            <a:off x="2340198" y="476519"/>
            <a:ext cx="7006108" cy="7856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新宿　花園神社（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雷電稲荷）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ＡＲＰ勘亭流Ｈ" panose="020B0600010101010101" pitchFamily="50" charset="-128"/>
              <a:ea typeface="ＡＲＰ勘亭流Ｈ" panose="020B0600010101010101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976575" y="2279561"/>
            <a:ext cx="2756079" cy="14424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平成元年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浅草　南部五郎衛門作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台座３尺５寸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５月第４週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35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173">
        <p15:prstTrans prst="curtains"/>
      </p:transition>
    </mc:Choice>
    <mc:Fallback xmlns="">
      <p:transition spd="slow" advTm="61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7" y="1446035"/>
            <a:ext cx="8600675" cy="5109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正方形/長方形 4"/>
          <p:cNvSpPr/>
          <p:nvPr/>
        </p:nvSpPr>
        <p:spPr>
          <a:xfrm>
            <a:off x="2132659" y="296213"/>
            <a:ext cx="7127250" cy="824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新宿　十二社熊野神社　一之宮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9259909" y="1446035"/>
            <a:ext cx="2756080" cy="18931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昭和３年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宮本重義作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台座３尺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９月第３週土日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大振りの鳳凰を載せた唐破風軒屋根　木彫りも見事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4974">
            <a:off x="9827241" y="3408045"/>
            <a:ext cx="996469" cy="325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37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625">
        <p15:prstTrans prst="curtains"/>
      </p:transition>
    </mc:Choice>
    <mc:Fallback xmlns="">
      <p:transition spd="slow" advTm="66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53" y="1346473"/>
            <a:ext cx="7699420" cy="5146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正方形/長方形 4"/>
          <p:cNvSpPr/>
          <p:nvPr/>
        </p:nvSpPr>
        <p:spPr>
          <a:xfrm>
            <a:off x="2397617" y="283334"/>
            <a:ext cx="7127250" cy="824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新宿　十二社熊野神社　二之宮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577330" y="1346473"/>
            <a:ext cx="3181082" cy="12621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平成９年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宮本重義作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台座３尺５寸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466">
            <a:off x="9373106" y="2630734"/>
            <a:ext cx="998377" cy="370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52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0083">
        <p15:prstTrans prst="curtains"/>
      </p:transition>
    </mc:Choice>
    <mc:Fallback xmlns="">
      <p:transition spd="slow" advTm="100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397617" y="283334"/>
            <a:ext cx="7127250" cy="824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神宮前　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穏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田神社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551573" y="1533746"/>
            <a:ext cx="3335628" cy="15185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 　　　</a:t>
            </a:r>
            <a:r>
              <a:rPr lang="ja-JP" altLang="en-US" dirty="0" smtClean="0">
                <a:solidFill>
                  <a:schemeClr val="tx1"/>
                </a:solidFill>
              </a:rPr>
              <a:t>大正９年　作者不明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３尺１寸（９４）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　勾配急な延軒屋根　四方桟唐戸　勾欄造り　背高い神輿　神社通りから表参道渡御  　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11" y="1533746"/>
            <a:ext cx="7409377" cy="491622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4045">
            <a:off x="8638260" y="3781726"/>
            <a:ext cx="3156879" cy="236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94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0083">
        <p15:prstTrans prst="curtains"/>
      </p:transition>
    </mc:Choice>
    <mc:Fallback xmlns="">
      <p:transition spd="slow" advTm="100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711" y="1422773"/>
            <a:ext cx="5677444" cy="5196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正方形/長方形 2"/>
          <p:cNvSpPr/>
          <p:nvPr/>
        </p:nvSpPr>
        <p:spPr>
          <a:xfrm>
            <a:off x="2382869" y="142582"/>
            <a:ext cx="7127250" cy="824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浅草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　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浅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草神社　一之宮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178085" y="1275008"/>
            <a:ext cx="3271234" cy="16356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昭和２５年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宮本重義作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台座４尺２寸５分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５月第３週土日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7053">
            <a:off x="7898824" y="3143254"/>
            <a:ext cx="3829755" cy="255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78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7601">
        <p15:prstTrans prst="curtains"/>
      </p:transition>
    </mc:Choice>
    <mc:Fallback xmlns="">
      <p:transition spd="slow" advTm="76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81" y="1675385"/>
            <a:ext cx="6732606" cy="4482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正方形/長方形 2"/>
          <p:cNvSpPr/>
          <p:nvPr/>
        </p:nvSpPr>
        <p:spPr>
          <a:xfrm>
            <a:off x="2382869" y="142582"/>
            <a:ext cx="7127250" cy="824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浅草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　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浅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草神社　二之宮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353827" y="1289019"/>
            <a:ext cx="3271234" cy="16356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昭和２５年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宮本重義作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台座４尺２寸５分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５月第３週土日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2739">
            <a:off x="8776549" y="2994154"/>
            <a:ext cx="2425789" cy="323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29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845">
        <p15:prstTrans prst="curtains"/>
      </p:transition>
    </mc:Choice>
    <mc:Fallback xmlns="">
      <p:transition spd="slow" advTm="68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152</Words>
  <Application>Microsoft Office PowerPoint</Application>
  <PresentationFormat>ワイド画面</PresentationFormat>
  <Paragraphs>90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7" baseType="lpstr">
      <vt:lpstr>ＡＲＰ勘亭流Ｈ</vt:lpstr>
      <vt:lpstr>ＭＳ Ｐゴシック</vt:lpstr>
      <vt:lpstr>TT-JTC江戸文字「風雲」</vt:lpstr>
      <vt:lpstr>学乱フォント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宮田 淳一</dc:creator>
  <cp:lastModifiedBy>Microsoft アカウント</cp:lastModifiedBy>
  <cp:revision>48</cp:revision>
  <dcterms:created xsi:type="dcterms:W3CDTF">2019-06-27T07:57:07Z</dcterms:created>
  <dcterms:modified xsi:type="dcterms:W3CDTF">2024-09-04T06:37:01Z</dcterms:modified>
</cp:coreProperties>
</file>