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0" r:id="rId4"/>
    <p:sldId id="257" r:id="rId5"/>
    <p:sldId id="261" r:id="rId6"/>
    <p:sldId id="256" r:id="rId7"/>
    <p:sldId id="259" r:id="rId8"/>
    <p:sldId id="262" r:id="rId9"/>
    <p:sldId id="263" r:id="rId10"/>
    <p:sldId id="260" r:id="rId11"/>
    <p:sldId id="271" r:id="rId12"/>
    <p:sldId id="272" r:id="rId13"/>
    <p:sldId id="266" r:id="rId14"/>
    <p:sldId id="267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5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86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40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19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04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19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99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39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40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56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0B0A-9394-4BBB-81D7-923196F858DC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7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0B0A-9394-4BBB-81D7-923196F858DC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77F6-4696-4F1F-AB30-7A6E3708D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4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額縁 3"/>
          <p:cNvSpPr/>
          <p:nvPr/>
        </p:nvSpPr>
        <p:spPr>
          <a:xfrm>
            <a:off x="1696065" y="1386348"/>
            <a:ext cx="8347587" cy="2359742"/>
          </a:xfrm>
          <a:prstGeom prst="bevel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TT-JTC江戸文字「風雲」" panose="00000009000000000000" pitchFamily="1" charset="-128"/>
              </a:rPr>
              <a:t>東京の本社神輿（２）</a:t>
            </a:r>
            <a:endParaRPr kumimoji="1" lang="ja-JP" altLang="en-US" sz="5400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TT-JTC江戸文字「風雲」" panose="00000009000000000000" pitchFamily="1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737419" y="3844637"/>
            <a:ext cx="10899058" cy="268495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蔵前神社　今戸神社　鳥越神社　第六天榊神社　日暮里諏方神社　　</a:t>
            </a:r>
            <a:endParaRPr kumimoji="1"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亀戸香取神社　波除稲荷神社　矢先稲荷神社　石濱神社</a:t>
            </a:r>
            <a:endParaRPr kumimoji="1"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小野照先神社</a:t>
            </a:r>
            <a:r>
              <a:rPr kumimoji="1" lang="en-US" altLang="ja-JP" sz="2800" dirty="0" smtClean="0">
                <a:solidFill>
                  <a:sysClr val="windowText" lastClr="000000"/>
                </a:solidFill>
              </a:rPr>
              <a:t> 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　白山神社　西久保八幡　亀戸天神</a:t>
            </a:r>
            <a:endParaRPr kumimoji="1"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ysClr val="windowText" lastClr="000000"/>
                </a:solidFill>
              </a:rPr>
              <a:t>赤城神社　水稲荷神社　穴八幡神社　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青山熊野神社</a:t>
            </a:r>
            <a:endParaRPr kumimoji="1" lang="en-US" altLang="ja-JP" sz="28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ysClr val="windowText" lastClr="000000"/>
                </a:solidFill>
              </a:rPr>
              <a:t>白</a:t>
            </a:r>
            <a:r>
              <a:rPr lang="ja-JP" altLang="en-US" sz="2800" dirty="0">
                <a:solidFill>
                  <a:sysClr val="windowText" lastClr="000000"/>
                </a:solidFill>
              </a:rPr>
              <a:t>髭神社</a:t>
            </a:r>
            <a:endParaRPr lang="en-US" altLang="ja-JP" sz="2800" dirty="0">
              <a:solidFill>
                <a:sysClr val="windowText" lastClr="000000"/>
              </a:solidFill>
            </a:endParaRPr>
          </a:p>
          <a:p>
            <a:pPr algn="ctr"/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8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1016000" ty="254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449035" y="334311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白山神社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6" y="1442966"/>
            <a:ext cx="7771931" cy="516013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754103" y="2247156"/>
            <a:ext cx="2962140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台座：四尺二寸（</a:t>
            </a:r>
            <a:r>
              <a:rPr lang="en-US" altLang="zh-TW" dirty="0"/>
              <a:t>126</a:t>
            </a:r>
            <a:r>
              <a:rPr lang="zh-TW" altLang="en-US" dirty="0"/>
              <a:t>）　</a:t>
            </a:r>
            <a:r>
              <a:rPr lang="zh-TW" altLang="en-US" dirty="0" smtClean="0"/>
              <a:t>文政</a:t>
            </a:r>
            <a:r>
              <a:rPr lang="zh-TW" altLang="en-US" dirty="0"/>
              <a:t>年間　</a:t>
            </a:r>
            <a:r>
              <a:rPr lang="en-US" altLang="zh-TW" dirty="0"/>
              <a:t>(1818</a:t>
            </a:r>
            <a:r>
              <a:rPr lang="zh-TW" altLang="en-US" dirty="0"/>
              <a:t>～</a:t>
            </a:r>
            <a:r>
              <a:rPr lang="en-US" altLang="zh-TW" dirty="0"/>
              <a:t>1830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 </a:t>
            </a:r>
            <a:r>
              <a:rPr lang="ja-JP" altLang="en-US" dirty="0" smtClean="0"/>
              <a:t>製作者不明</a:t>
            </a:r>
            <a:endParaRPr lang="en-US" altLang="ja-JP" dirty="0" smtClean="0"/>
          </a:p>
          <a:p>
            <a:r>
              <a:rPr lang="ja-JP" altLang="en-US" dirty="0" smtClean="0"/>
              <a:t> </a:t>
            </a:r>
            <a:r>
              <a:rPr lang="ja-JP" altLang="en-US" dirty="0"/>
              <a:t>　黒漆塗りの延軒屋根　江戸時代の見事な神輿　担ぎ棒が極端に短い  　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827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449035" y="334311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虎ノ門西久保八幡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54103" y="2247156"/>
            <a:ext cx="2962140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台座：</a:t>
            </a:r>
            <a:r>
              <a:rPr lang="en-US" altLang="zh-TW" dirty="0"/>
              <a:t>4</a:t>
            </a:r>
            <a:r>
              <a:rPr lang="zh-TW" altLang="en-US" dirty="0"/>
              <a:t>尺（</a:t>
            </a:r>
            <a:r>
              <a:rPr lang="en-US" altLang="zh-TW" dirty="0"/>
              <a:t>121</a:t>
            </a:r>
            <a:r>
              <a:rPr lang="zh-TW" altLang="en-US" dirty="0" smtClean="0"/>
              <a:t>）平成</a:t>
            </a:r>
            <a:r>
              <a:rPr lang="en-US" altLang="zh-TW" dirty="0"/>
              <a:t>27</a:t>
            </a:r>
            <a:r>
              <a:rPr lang="zh-TW" altLang="en-US" dirty="0"/>
              <a:t>年　　六世宮惣（種谷吉雄氏） </a:t>
            </a:r>
            <a:r>
              <a:rPr lang="ja-JP" altLang="en-US" dirty="0"/>
              <a:t> 　延軒屋根、四面唐戸、唐戸下には波に鳩の彫刻、総漆、金箔押し、極彩色の彫刻、その他錺金具で飾られる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3" y="1252282"/>
            <a:ext cx="7383564" cy="54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5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449035" y="334311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亀戸天神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81367" y="1550964"/>
            <a:ext cx="3387436" cy="14773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台座</a:t>
            </a:r>
            <a:r>
              <a:rPr lang="zh-TW" altLang="en-US" dirty="0" smtClean="0"/>
              <a:t>：</a:t>
            </a:r>
            <a:r>
              <a:rPr lang="ja-JP" altLang="en-US" dirty="0" smtClean="0"/>
              <a:t>３</a:t>
            </a:r>
            <a:r>
              <a:rPr lang="zh-TW" altLang="en-US" dirty="0" smtClean="0"/>
              <a:t>尺</a:t>
            </a:r>
            <a:r>
              <a:rPr lang="ja-JP" altLang="en-US" dirty="0" smtClean="0"/>
              <a:t>（９０ｃｍ）　</a:t>
            </a:r>
            <a:endParaRPr lang="en-US" altLang="ja-JP" dirty="0" smtClean="0"/>
          </a:p>
          <a:p>
            <a:r>
              <a:rPr lang="zh-TW" altLang="en-US" dirty="0" smtClean="0"/>
              <a:t>平成</a:t>
            </a:r>
            <a:r>
              <a:rPr lang="en-US" altLang="ja-JP" dirty="0" smtClean="0"/>
              <a:t>12</a:t>
            </a:r>
            <a:r>
              <a:rPr lang="zh-TW" altLang="en-US" dirty="0" smtClean="0"/>
              <a:t>年</a:t>
            </a:r>
            <a:r>
              <a:rPr lang="en-US" altLang="ja-JP" dirty="0" smtClean="0"/>
              <a:t>2</a:t>
            </a:r>
            <a:r>
              <a:rPr lang="ja-JP" altLang="en-US" dirty="0" smtClean="0"/>
              <a:t>月奉納</a:t>
            </a:r>
            <a:endParaRPr lang="en-US" altLang="zh-TW" dirty="0" smtClean="0"/>
          </a:p>
          <a:p>
            <a:r>
              <a:rPr lang="ja-JP" altLang="en-US" dirty="0" smtClean="0"/>
              <a:t>行徳</a:t>
            </a:r>
            <a:r>
              <a:rPr lang="zh-TW" altLang="en-US" dirty="0" smtClean="0"/>
              <a:t> </a:t>
            </a:r>
            <a:r>
              <a:rPr lang="ja-JP" altLang="en-US" dirty="0" smtClean="0"/>
              <a:t>浅子周慶作 </a:t>
            </a:r>
            <a:r>
              <a:rPr lang="ja-JP" altLang="en-US" dirty="0"/>
              <a:t>　延軒屋根</a:t>
            </a:r>
            <a:r>
              <a:rPr lang="ja-JP" altLang="en-US" dirty="0" smtClean="0"/>
              <a:t>、大きな鳳凰、野筋に龍の彫り物、台輪が厚く重量感 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" y="1279723"/>
            <a:ext cx="7313443" cy="548508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96" y="3574285"/>
            <a:ext cx="3650886" cy="27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83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099820" y="360069"/>
            <a:ext cx="5162379" cy="889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赤城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神社　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22" y="1403796"/>
            <a:ext cx="6963177" cy="522238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680361" y="1893194"/>
            <a:ext cx="2962140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三尺</a:t>
            </a:r>
            <a:r>
              <a:rPr lang="ja-JP" altLang="en-US" dirty="0"/>
              <a:t>三寸（</a:t>
            </a:r>
            <a:r>
              <a:rPr lang="en-US" altLang="ja-JP" dirty="0"/>
              <a:t>100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昭和</a:t>
            </a:r>
            <a:r>
              <a:rPr lang="en-US" altLang="ja-JP" dirty="0"/>
              <a:t>33</a:t>
            </a:r>
            <a:r>
              <a:rPr lang="ja-JP" altLang="en-US" dirty="0"/>
              <a:t>年　　</a:t>
            </a:r>
            <a:r>
              <a:rPr lang="ja-JP" altLang="en-US" dirty="0" smtClean="0"/>
              <a:t>後藤</a:t>
            </a:r>
            <a:r>
              <a:rPr lang="ja-JP" altLang="en-US" dirty="0"/>
              <a:t>直光 </a:t>
            </a:r>
            <a:endParaRPr lang="en-US" altLang="ja-JP" dirty="0" smtClean="0"/>
          </a:p>
          <a:p>
            <a:r>
              <a:rPr lang="ja-JP" altLang="en-US" dirty="0" smtClean="0"/>
              <a:t>大振り</a:t>
            </a:r>
            <a:r>
              <a:rPr lang="ja-JP" altLang="en-US" dirty="0"/>
              <a:t>の延軒屋根　勾欄造り　</a:t>
            </a:r>
            <a:r>
              <a:rPr lang="en-US" altLang="ja-JP" dirty="0"/>
              <a:t>H20</a:t>
            </a:r>
            <a:r>
              <a:rPr lang="ja-JP" altLang="en-US" dirty="0"/>
              <a:t>年は社殿改修中で渡御せず　Ｈ</a:t>
            </a:r>
            <a:r>
              <a:rPr lang="en-US" altLang="ja-JP" dirty="0"/>
              <a:t>22</a:t>
            </a:r>
            <a:r>
              <a:rPr lang="ja-JP" altLang="en-US" dirty="0"/>
              <a:t>年に六年ぶりの渡御を実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525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463783" y="172079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水稲荷神社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0" y="1222427"/>
            <a:ext cx="8293209" cy="53701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975328" y="1996433"/>
            <a:ext cx="2962140" cy="14773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三尺</a:t>
            </a:r>
            <a:r>
              <a:rPr lang="ja-JP" altLang="en-US" dirty="0"/>
              <a:t>六寸（</a:t>
            </a:r>
            <a:r>
              <a:rPr lang="en-US" altLang="ja-JP" dirty="0"/>
              <a:t>110</a:t>
            </a:r>
            <a:r>
              <a:rPr lang="ja-JP" altLang="en-US" dirty="0"/>
              <a:t>）　</a:t>
            </a:r>
            <a:endParaRPr lang="en-US" altLang="ja-JP" dirty="0" smtClean="0"/>
          </a:p>
          <a:p>
            <a:r>
              <a:rPr lang="ja-JP" altLang="en-US" dirty="0" smtClean="0"/>
              <a:t>大正</a:t>
            </a:r>
            <a:r>
              <a:rPr lang="en-US" altLang="ja-JP" dirty="0"/>
              <a:t>11</a:t>
            </a:r>
            <a:r>
              <a:rPr lang="ja-JP" altLang="en-US" dirty="0"/>
              <a:t>年　</a:t>
            </a:r>
            <a:r>
              <a:rPr lang="ja-JP" altLang="en-US" dirty="0" smtClean="0"/>
              <a:t>行徳</a:t>
            </a:r>
            <a:r>
              <a:rPr lang="ja-JP" altLang="en-US" dirty="0"/>
              <a:t>・</a:t>
            </a:r>
            <a:r>
              <a:rPr lang="ja-JP" altLang="en-US" dirty="0" smtClean="0"/>
              <a:t>浅子周慶</a:t>
            </a:r>
            <a:endParaRPr lang="en-US" altLang="ja-JP" dirty="0" smtClean="0"/>
          </a:p>
          <a:p>
            <a:r>
              <a:rPr lang="ja-JP" altLang="en-US" dirty="0" smtClean="0"/>
              <a:t>急勾配</a:t>
            </a:r>
            <a:r>
              <a:rPr lang="ja-JP" altLang="en-US" dirty="0"/>
              <a:t>の大振り延軒屋根に三ツ紋が輝く　勾欄造り　　背高な神輿です。 　 </a:t>
            </a:r>
            <a:r>
              <a:rPr lang="ja-JP" altLang="en-US" dirty="0" smtClean="0"/>
              <a:t> 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9" y="3766006"/>
            <a:ext cx="4246419" cy="28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9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000778" y="167425"/>
            <a:ext cx="5892499" cy="89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穴八幡神社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ＡＲＰ勘亭流Ｈ" panose="020B0600010101010101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56" y="1364338"/>
            <a:ext cx="7010250" cy="525768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480323" y="2215164"/>
            <a:ext cx="3170903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平成</a:t>
            </a:r>
            <a:r>
              <a:rPr lang="en-US" altLang="ja-JP" dirty="0"/>
              <a:t>22</a:t>
            </a:r>
            <a:r>
              <a:rPr lang="ja-JP" altLang="en-US" dirty="0" smtClean="0"/>
              <a:t>年　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３尺７寸　神田宮惣作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lang="ja-JP" altLang="en-US" dirty="0"/>
              <a:t>延軒勾配の浅い屋根　平屋台造りの古神輿風です。明治の旧本社は非公開。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495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7955276" y="441028"/>
            <a:ext cx="4043357" cy="2662518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842" y="113636"/>
            <a:ext cx="4139900" cy="89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青山熊野神社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ＡＲＰ勘亭流Ｈ" panose="020B0600010101010101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874455" y="1008095"/>
            <a:ext cx="420499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dirty="0" smtClean="0"/>
              <a:t>台座</a:t>
            </a:r>
            <a:r>
              <a:rPr lang="ja-JP" altLang="en-US" sz="2000" b="1" dirty="0"/>
              <a:t>：三尺一寸（</a:t>
            </a:r>
            <a:r>
              <a:rPr lang="en-US" altLang="ja-JP" sz="2000" b="1" dirty="0"/>
              <a:t>94</a:t>
            </a:r>
            <a:r>
              <a:rPr lang="ja-JP" altLang="en-US" sz="2000" b="1" dirty="0" smtClean="0"/>
              <a:t>）建造</a:t>
            </a:r>
            <a:r>
              <a:rPr lang="ja-JP" altLang="en-US" sz="2000" b="1" dirty="0"/>
              <a:t>年度</a:t>
            </a:r>
            <a:r>
              <a:rPr lang="ja-JP" altLang="en-US" sz="2000" b="1" dirty="0" smtClean="0"/>
              <a:t>：</a:t>
            </a:r>
            <a:endParaRPr lang="en-US" altLang="ja-JP" sz="2000" b="1" dirty="0" smtClean="0"/>
          </a:p>
          <a:p>
            <a:pPr algn="ctr"/>
            <a:r>
              <a:rPr lang="ja-JP" altLang="en-US" sz="2000" b="1" dirty="0" smtClean="0"/>
              <a:t>平成</a:t>
            </a:r>
            <a:r>
              <a:rPr lang="en-US" altLang="ja-JP" sz="2000" b="1" dirty="0"/>
              <a:t>21</a:t>
            </a:r>
            <a:r>
              <a:rPr lang="ja-JP" altLang="en-US" sz="2000" b="1" dirty="0"/>
              <a:t>年　</a:t>
            </a:r>
            <a:r>
              <a:rPr lang="ja-JP" altLang="en-US" sz="2000" b="1" dirty="0" smtClean="0"/>
              <a:t>市川本</a:t>
            </a:r>
            <a:r>
              <a:rPr lang="ja-JP" altLang="en-US" sz="2000" b="1" dirty="0"/>
              <a:t>行徳・</a:t>
            </a:r>
            <a:r>
              <a:rPr lang="ja-JP" altLang="en-US" sz="2000" b="1" dirty="0" smtClean="0"/>
              <a:t>中台祐信作</a:t>
            </a:r>
            <a:endParaRPr lang="en-US" altLang="ja-JP" sz="2000" b="1" dirty="0" smtClean="0"/>
          </a:p>
          <a:p>
            <a:pPr algn="ctr"/>
            <a:r>
              <a:rPr lang="ja-JP" altLang="en-US" sz="2000" b="1" dirty="0"/>
              <a:t>　白木造り　高欄造りの大唐破風　</a:t>
            </a:r>
            <a:endParaRPr lang="en-US" altLang="ja-JP" sz="2000" b="1" dirty="0" smtClean="0"/>
          </a:p>
          <a:p>
            <a:pPr algn="ctr"/>
            <a:r>
              <a:rPr lang="ja-JP" altLang="en-US" sz="2000" b="1" dirty="0" smtClean="0"/>
              <a:t>台座</a:t>
            </a:r>
            <a:r>
              <a:rPr lang="ja-JP" altLang="en-US" sz="2000" b="1" dirty="0"/>
              <a:t>や胴の木彫が</a:t>
            </a:r>
            <a:r>
              <a:rPr lang="ja-JP" altLang="en-US" sz="2000" b="1" dirty="0" smtClean="0"/>
              <a:t>見事</a:t>
            </a:r>
            <a:endParaRPr lang="en-US" altLang="ja-JP" sz="2000" b="1" dirty="0" smtClean="0"/>
          </a:p>
          <a:p>
            <a:pPr algn="ctr"/>
            <a:r>
              <a:rPr lang="ja-JP" altLang="en-US" sz="2000" b="1" dirty="0"/>
              <a:t>　蕨手に龍　三つ葉葵</a:t>
            </a:r>
            <a:r>
              <a:rPr lang="ja-JP" altLang="en-US" sz="2000" b="1" dirty="0" smtClean="0"/>
              <a:t>紋</a:t>
            </a:r>
            <a:endParaRPr lang="ja-JP" alt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5" y="1445980"/>
            <a:ext cx="7699405" cy="517683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1557" y="3813374"/>
            <a:ext cx="3210792" cy="24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000778" y="167425"/>
            <a:ext cx="5892499" cy="89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白髭神社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ＡＲＰ勘亭流Ｈ" panose="020B0600010101010101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" y="1061884"/>
            <a:ext cx="8072284" cy="539614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011265" y="2084923"/>
            <a:ext cx="2962140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四尺</a:t>
            </a:r>
            <a:r>
              <a:rPr lang="ja-JP" altLang="en-US" dirty="0"/>
              <a:t>三寸（</a:t>
            </a:r>
            <a:r>
              <a:rPr lang="en-US" altLang="ja-JP" dirty="0"/>
              <a:t>129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嘉</a:t>
            </a:r>
            <a:r>
              <a:rPr lang="ja-JP" altLang="en-US" dirty="0"/>
              <a:t>永元年　</a:t>
            </a:r>
            <a:r>
              <a:rPr lang="ja-JP" altLang="en-US" dirty="0" smtClean="0"/>
              <a:t>行徳</a:t>
            </a:r>
            <a:r>
              <a:rPr lang="ja-JP" altLang="en-US" dirty="0"/>
              <a:t>・後藤直光 </a:t>
            </a:r>
            <a:endParaRPr lang="en-US" altLang="ja-JP" dirty="0" smtClean="0"/>
          </a:p>
          <a:p>
            <a:r>
              <a:rPr lang="ja-JP" altLang="en-US" dirty="0"/>
              <a:t> </a:t>
            </a:r>
            <a:r>
              <a:rPr lang="ja-JP" altLang="en-US" dirty="0" smtClean="0"/>
              <a:t>延軒</a:t>
            </a:r>
            <a:r>
              <a:rPr lang="ja-JP" altLang="en-US" dirty="0"/>
              <a:t>屋根・平屋台造りの古神輿　彫金が見事　　ご指導頂く酔狂さんからは台座三尺八寸（</a:t>
            </a:r>
            <a:r>
              <a:rPr lang="en-US" altLang="ja-JP" dirty="0"/>
              <a:t>115.5cm</a:t>
            </a:r>
            <a:r>
              <a:rPr lang="ja-JP" altLang="en-US" dirty="0"/>
              <a:t>）とのご指摘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947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897746" y="334851"/>
            <a:ext cx="5653826" cy="785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蔵前神社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5" y="1668886"/>
            <a:ext cx="7254562" cy="48363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997780" y="1893194"/>
            <a:ext cx="3644721" cy="14773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台座：二尺八寸（</a:t>
            </a:r>
            <a:r>
              <a:rPr lang="en-US" altLang="ja-JP" dirty="0"/>
              <a:t>85</a:t>
            </a:r>
            <a:r>
              <a:rPr lang="ja-JP" altLang="en-US" dirty="0"/>
              <a:t>）　</a:t>
            </a:r>
            <a:endParaRPr lang="en-US" altLang="ja-JP" dirty="0" smtClean="0"/>
          </a:p>
          <a:p>
            <a:r>
              <a:rPr lang="ja-JP" altLang="en-US" dirty="0" smtClean="0"/>
              <a:t>昭和</a:t>
            </a:r>
            <a:r>
              <a:rPr lang="en-US" altLang="ja-JP" dirty="0"/>
              <a:t>30</a:t>
            </a:r>
            <a:r>
              <a:rPr lang="ja-JP" altLang="en-US" dirty="0"/>
              <a:t>年　</a:t>
            </a:r>
            <a:r>
              <a:rPr lang="ja-JP" altLang="en-US" dirty="0" smtClean="0"/>
              <a:t>東向島</a:t>
            </a:r>
            <a:r>
              <a:rPr lang="ja-JP" altLang="en-US" dirty="0"/>
              <a:t>・志布景彩  　　　　梅に鶯の蕨手　大鳥が異様に大きい　十二支の木彫り　小振りながら見応えある神輿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4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897746" y="334851"/>
            <a:ext cx="5653826" cy="785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今戸神社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39447" y="1918950"/>
            <a:ext cx="3940935" cy="12234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 　　　　　　台座：三尺五寸（</a:t>
            </a:r>
            <a:r>
              <a:rPr lang="en-US" altLang="ja-JP" dirty="0"/>
              <a:t>106</a:t>
            </a:r>
            <a:r>
              <a:rPr lang="ja-JP" altLang="en-US" dirty="0"/>
              <a:t>）　</a:t>
            </a:r>
            <a:endParaRPr lang="en-US" altLang="ja-JP" dirty="0" smtClean="0"/>
          </a:p>
          <a:p>
            <a:r>
              <a:rPr lang="ja-JP" altLang="en-US" dirty="0" smtClean="0"/>
              <a:t>平成</a:t>
            </a:r>
            <a:r>
              <a:rPr lang="en-US" altLang="ja-JP" dirty="0"/>
              <a:t>3</a:t>
            </a:r>
            <a:r>
              <a:rPr lang="ja-JP" altLang="en-US" dirty="0"/>
              <a:t>年　</a:t>
            </a:r>
            <a:r>
              <a:rPr lang="ja-JP" altLang="en-US" dirty="0" smtClean="0"/>
              <a:t>浅草</a:t>
            </a:r>
            <a:r>
              <a:rPr lang="ja-JP" altLang="en-US" dirty="0"/>
              <a:t>・宮本重義 　</a:t>
            </a:r>
            <a:endParaRPr lang="en-US" altLang="ja-JP" dirty="0" smtClean="0"/>
          </a:p>
          <a:p>
            <a:r>
              <a:rPr lang="ja-JP" altLang="en-US" dirty="0" smtClean="0"/>
              <a:t>吹き返し</a:t>
            </a:r>
            <a:r>
              <a:rPr lang="ja-JP" altLang="en-US" dirty="0"/>
              <a:t>を大きく立ち上げた延軒屋根・平屋台造り　注・渡御路車移動あり  　 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6" y="1509147"/>
            <a:ext cx="7591731" cy="50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4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897746" y="334851"/>
            <a:ext cx="5653826" cy="785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鳥越神社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1524063"/>
            <a:ext cx="7765961" cy="514957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680360" y="1893194"/>
            <a:ext cx="3348507" cy="14773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四尺</a:t>
            </a:r>
            <a:r>
              <a:rPr lang="ja-JP" altLang="en-US" dirty="0"/>
              <a:t>三寸（</a:t>
            </a:r>
            <a:r>
              <a:rPr lang="en-US" altLang="ja-JP" dirty="0"/>
              <a:t>130</a:t>
            </a:r>
            <a:r>
              <a:rPr lang="ja-JP" altLang="en-US" dirty="0"/>
              <a:t>）　</a:t>
            </a:r>
            <a:r>
              <a:rPr lang="ja-JP" altLang="en-US" dirty="0" smtClean="0"/>
              <a:t>昭和</a:t>
            </a:r>
            <a:r>
              <a:rPr lang="en-US" altLang="ja-JP" dirty="0"/>
              <a:t>3</a:t>
            </a:r>
            <a:r>
              <a:rPr lang="ja-JP" altLang="en-US" dirty="0"/>
              <a:t>年　</a:t>
            </a:r>
            <a:r>
              <a:rPr lang="ja-JP" altLang="en-US" dirty="0" smtClean="0"/>
              <a:t>地元</a:t>
            </a:r>
            <a:r>
              <a:rPr lang="ja-JP" altLang="en-US" dirty="0"/>
              <a:t>・牧野田由</a:t>
            </a:r>
            <a:r>
              <a:rPr lang="ja-JP" altLang="en-US" dirty="0" smtClean="0"/>
              <a:t>好</a:t>
            </a:r>
            <a:r>
              <a:rPr lang="ja-JP" altLang="en-US" dirty="0"/>
              <a:t>　　</a:t>
            </a:r>
            <a:endParaRPr lang="en-US" altLang="ja-JP" dirty="0" smtClean="0"/>
          </a:p>
          <a:p>
            <a:r>
              <a:rPr lang="ja-JP" altLang="en-US" dirty="0"/>
              <a:t>　千貫神輿　七曜星紋の延軒屋根　平屋台造り　独特の飾り紐と大鳳凰　胴を唐草で覆う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3885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340198" y="476519"/>
            <a:ext cx="7006108" cy="785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第六天榊神社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ＡＲＰ勘亭流Ｈ" panose="020B0600010101010101" pitchFamily="50" charset="-128"/>
              <a:ea typeface="ＡＲＰ勘亭流Ｈ" panose="020B0600010101010101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4" y="1442434"/>
            <a:ext cx="7748527" cy="51797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004825" y="2158665"/>
            <a:ext cx="3075557" cy="14773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四尺</a:t>
            </a:r>
            <a:r>
              <a:rPr lang="zh-TW" altLang="en-US" dirty="0"/>
              <a:t>二寸（</a:t>
            </a:r>
            <a:r>
              <a:rPr lang="en-US" altLang="zh-TW" dirty="0"/>
              <a:t>127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昭和</a:t>
            </a:r>
            <a:r>
              <a:rPr lang="zh-TW" altLang="en-US" dirty="0"/>
              <a:t>初期　</a:t>
            </a:r>
            <a:r>
              <a:rPr lang="ja-JP" altLang="en-US" dirty="0" smtClean="0"/>
              <a:t> </a:t>
            </a:r>
            <a:r>
              <a:rPr lang="ja-JP" altLang="en-US" dirty="0"/>
              <a:t>神田元岩井町・柏原甚吉 　</a:t>
            </a:r>
            <a:endParaRPr lang="en-US" altLang="ja-JP" dirty="0" smtClean="0"/>
          </a:p>
          <a:p>
            <a:r>
              <a:rPr lang="ja-JP" altLang="en-US" dirty="0" smtClean="0"/>
              <a:t>渡御</a:t>
            </a:r>
            <a:r>
              <a:rPr lang="ja-JP" altLang="en-US" dirty="0"/>
              <a:t>不定期　黒漆塗り七曜星の紋の延軒屋根・平屋台造り 　 </a:t>
            </a:r>
            <a:r>
              <a:rPr lang="zh-TW" altLang="en-US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6935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132659" y="296213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TT-JTC江戸文字「風雲」" panose="00000009000000000000" pitchFamily="1" charset="-128"/>
              </a:rPr>
              <a:t>日暮里諏方神社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TT-JTC江戸文字「風雲」" panose="00000009000000000000" pitchFamily="1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318689"/>
            <a:ext cx="8333477" cy="553931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886838" y="2188162"/>
            <a:ext cx="2962140" cy="23083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台座：四尺三寸（</a:t>
            </a:r>
            <a:r>
              <a:rPr lang="en-US" altLang="ja-JP" dirty="0"/>
              <a:t>130</a:t>
            </a:r>
            <a:r>
              <a:rPr lang="ja-JP" altLang="en-US" dirty="0"/>
              <a:t>）　</a:t>
            </a:r>
            <a:endParaRPr lang="en-US" altLang="ja-JP" dirty="0" smtClean="0"/>
          </a:p>
          <a:p>
            <a:r>
              <a:rPr lang="ja-JP" altLang="en-US" dirty="0"/>
              <a:t>　嘉永</a:t>
            </a:r>
            <a:r>
              <a:rPr lang="en-US" altLang="ja-JP" dirty="0"/>
              <a:t>3</a:t>
            </a:r>
            <a:r>
              <a:rPr lang="ja-JP" altLang="en-US" dirty="0"/>
              <a:t>年以前（嘉永</a:t>
            </a:r>
            <a:r>
              <a:rPr lang="en-US" altLang="ja-JP" dirty="0"/>
              <a:t>3</a:t>
            </a:r>
            <a:r>
              <a:rPr lang="ja-JP" altLang="en-US" dirty="0"/>
              <a:t>年に修復）　製作者：　不明  </a:t>
            </a:r>
            <a:endParaRPr lang="en-US" altLang="ja-JP" dirty="0" smtClean="0"/>
          </a:p>
          <a:p>
            <a:r>
              <a:rPr lang="ja-JP" altLang="en-US" dirty="0"/>
              <a:t>　延軒屋根・胴太平屋台造り・三つ柏屋根紋　台座が異様に大きい古神輿　胴に赤い晒巻き　瓔珞着けて渡御　日暮里と谷中を練る 　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233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397617" y="283334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亀戸香取神社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" y="1468872"/>
            <a:ext cx="7763797" cy="51758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345510" y="2512626"/>
            <a:ext cx="3846490" cy="14773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三尺</a:t>
            </a:r>
            <a:r>
              <a:rPr lang="ja-JP" altLang="en-US" dirty="0"/>
              <a:t>九寸（</a:t>
            </a:r>
            <a:r>
              <a:rPr lang="en-US" altLang="ja-JP" dirty="0"/>
              <a:t>117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明治</a:t>
            </a:r>
            <a:r>
              <a:rPr lang="en-US" altLang="ja-JP" dirty="0"/>
              <a:t>11</a:t>
            </a:r>
            <a:r>
              <a:rPr lang="ja-JP" altLang="en-US" dirty="0"/>
              <a:t>年　　</a:t>
            </a:r>
            <a:r>
              <a:rPr lang="ja-JP" altLang="en-US" dirty="0" smtClean="0"/>
              <a:t>亀</a:t>
            </a:r>
            <a:r>
              <a:rPr lang="ja-JP" altLang="en-US" dirty="0"/>
              <a:t>戸・錺師の</a:t>
            </a:r>
            <a:r>
              <a:rPr lang="ja-JP" altLang="en-US" dirty="0" smtClean="0"/>
              <a:t>矢澤</a:t>
            </a:r>
            <a:endParaRPr lang="en-US" altLang="ja-JP" dirty="0" smtClean="0"/>
          </a:p>
          <a:p>
            <a:r>
              <a:rPr lang="ja-JP" altLang="en-US" dirty="0" smtClean="0"/>
              <a:t>屋根</a:t>
            </a:r>
            <a:r>
              <a:rPr lang="ja-JP" altLang="en-US" dirty="0"/>
              <a:t>と胴と鳥居が別々に揺れる別名こんにゃく神輿　　 現在国内に</a:t>
            </a:r>
            <a:r>
              <a:rPr lang="en-US" altLang="ja-JP" dirty="0"/>
              <a:t>2</a:t>
            </a:r>
            <a:r>
              <a:rPr lang="ja-JP" altLang="en-US" dirty="0"/>
              <a:t>基（</a:t>
            </a:r>
            <a:r>
              <a:rPr lang="en-US" altLang="ja-JP" dirty="0"/>
              <a:t>1</a:t>
            </a:r>
            <a:r>
              <a:rPr lang="ja-JP" altLang="en-US" dirty="0"/>
              <a:t>基は九州）しか存在しない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7352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382869" y="142582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築地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TT-JTC江戸文字「風雲」" panose="00000009000000000000" pitchFamily="1" charset="-128"/>
              </a:rPr>
              <a:t>波除稲荷神社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2" y="1236580"/>
            <a:ext cx="8287318" cy="544595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787409" y="1893195"/>
            <a:ext cx="2962140" cy="14773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四尺</a:t>
            </a:r>
            <a:r>
              <a:rPr lang="ja-JP" altLang="en-US" dirty="0"/>
              <a:t>一寸（</a:t>
            </a:r>
            <a:r>
              <a:rPr lang="en-US" altLang="ja-JP" dirty="0"/>
              <a:t>124</a:t>
            </a:r>
            <a:r>
              <a:rPr lang="ja-JP" altLang="en-US" dirty="0"/>
              <a:t>）　</a:t>
            </a:r>
            <a:endParaRPr lang="en-US" altLang="ja-JP" dirty="0" smtClean="0"/>
          </a:p>
          <a:p>
            <a:r>
              <a:rPr lang="ja-JP" altLang="en-US" dirty="0" smtClean="0"/>
              <a:t>昭和</a:t>
            </a:r>
            <a:r>
              <a:rPr lang="en-US" altLang="ja-JP" dirty="0"/>
              <a:t>2</a:t>
            </a:r>
            <a:r>
              <a:rPr lang="ja-JP" altLang="en-US" dirty="0"/>
              <a:t>年　（</a:t>
            </a:r>
            <a:r>
              <a:rPr lang="en-US" altLang="ja-JP" dirty="0"/>
              <a:t>1927</a:t>
            </a:r>
            <a:r>
              <a:rPr lang="ja-JP" altLang="en-US" dirty="0" smtClean="0"/>
              <a:t>）神田</a:t>
            </a:r>
            <a:r>
              <a:rPr lang="ja-JP" altLang="en-US" dirty="0"/>
              <a:t>・宮惣 　延軒屋根　平屋台造り　波紋を散らした錺神輿を平成</a:t>
            </a:r>
            <a:r>
              <a:rPr lang="en-US" altLang="ja-JP" dirty="0"/>
              <a:t>2</a:t>
            </a:r>
            <a:r>
              <a:rPr lang="ja-JP" altLang="en-US" dirty="0"/>
              <a:t>年に修復 　 </a:t>
            </a:r>
            <a:r>
              <a:rPr lang="ja-JP" altLang="en-US" dirty="0" smtClean="0"/>
              <a:t> 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94" y="3855028"/>
            <a:ext cx="3103933" cy="231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7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382869" y="142582"/>
            <a:ext cx="7127250" cy="82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浅草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　矢先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ＡＲＰ勘亭流Ｈ" panose="020B0600010101010101" pitchFamily="50" charset="-128"/>
                <a:ea typeface="ＡＲＰ勘亭流Ｈ" panose="020B0600010101010101" pitchFamily="50" charset="-128"/>
              </a:rPr>
              <a:t>稲</a:t>
            </a:r>
            <a:r>
              <a:rPr kumimoji="1" lang="ja-JP" altLang="en-US" sz="3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学乱フォント" panose="02000600000000000000" pitchFamily="2" charset="-128"/>
                <a:ea typeface="学乱フォント" panose="02000600000000000000" pitchFamily="2" charset="-128"/>
              </a:rPr>
              <a:t>荷神社　</a:t>
            </a:r>
            <a:endParaRPr kumimoji="1" lang="ja-JP" altLang="en-US" sz="3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学乱フォント" panose="02000600000000000000" pitchFamily="2" charset="-128"/>
              <a:ea typeface="学乱フォント" panose="02000600000000000000" pitchFamily="2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3" y="1281448"/>
            <a:ext cx="7113431" cy="533507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188037" y="1262715"/>
            <a:ext cx="3696237" cy="14773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三尺</a:t>
            </a:r>
            <a:r>
              <a:rPr lang="ja-JP" altLang="en-US" dirty="0"/>
              <a:t>五寸（</a:t>
            </a:r>
            <a:r>
              <a:rPr lang="en-US" altLang="ja-JP" dirty="0"/>
              <a:t>106</a:t>
            </a:r>
            <a:r>
              <a:rPr lang="ja-JP" altLang="en-US" dirty="0"/>
              <a:t>）　</a:t>
            </a:r>
            <a:endParaRPr lang="en-US" altLang="ja-JP" dirty="0" smtClean="0"/>
          </a:p>
          <a:p>
            <a:r>
              <a:rPr lang="ja-JP" altLang="en-US" dirty="0" smtClean="0"/>
              <a:t>昭和</a:t>
            </a:r>
            <a:r>
              <a:rPr lang="en-US" altLang="ja-JP" dirty="0"/>
              <a:t>6</a:t>
            </a:r>
            <a:r>
              <a:rPr lang="ja-JP" altLang="en-US" dirty="0"/>
              <a:t>年　　行徳・</a:t>
            </a:r>
            <a:r>
              <a:rPr lang="ja-JP" altLang="en-US" dirty="0" smtClean="0"/>
              <a:t>浅子周慶</a:t>
            </a:r>
            <a:endParaRPr lang="en-US" altLang="ja-JP" dirty="0" smtClean="0"/>
          </a:p>
          <a:p>
            <a:r>
              <a:rPr lang="ja-JP" altLang="en-US" dirty="0" smtClean="0"/>
              <a:t>唐</a:t>
            </a:r>
            <a:r>
              <a:rPr lang="ja-JP" altLang="en-US" dirty="0"/>
              <a:t>破風軒屋根・勾欄造り　背高神輿　平成</a:t>
            </a:r>
            <a:r>
              <a:rPr lang="en-US" altLang="ja-JP" dirty="0"/>
              <a:t>12</a:t>
            </a:r>
            <a:r>
              <a:rPr lang="ja-JP" altLang="en-US" dirty="0"/>
              <a:t>年に修復工事　宮入の鳶頭による木遣り先導は壮観  　 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156">
            <a:off x="9079007" y="3035191"/>
            <a:ext cx="1914295" cy="340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2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154</Words>
  <Application>Microsoft Office PowerPoint</Application>
  <PresentationFormat>ワイド画面</PresentationFormat>
  <Paragraphs>70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ＡＲＰ勘亭流Ｈ</vt:lpstr>
      <vt:lpstr>ＭＳ Ｐゴシック</vt:lpstr>
      <vt:lpstr>新細明體</vt:lpstr>
      <vt:lpstr>TT-JTC江戸文字「風雲」</vt:lpstr>
      <vt:lpstr>学乱フォント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宮田 淳一</dc:creator>
  <cp:lastModifiedBy>Microsoft アカウント</cp:lastModifiedBy>
  <cp:revision>39</cp:revision>
  <dcterms:created xsi:type="dcterms:W3CDTF">2019-06-27T07:57:07Z</dcterms:created>
  <dcterms:modified xsi:type="dcterms:W3CDTF">2024-10-01T08:54:48Z</dcterms:modified>
</cp:coreProperties>
</file>